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458" r:id="rId2"/>
    <p:sldId id="457" r:id="rId3"/>
    <p:sldId id="446" r:id="rId4"/>
    <p:sldId id="494" r:id="rId5"/>
    <p:sldId id="467" r:id="rId6"/>
    <p:sldId id="485" r:id="rId7"/>
    <p:sldId id="487" r:id="rId8"/>
    <p:sldId id="488" r:id="rId9"/>
    <p:sldId id="489" r:id="rId10"/>
    <p:sldId id="490" r:id="rId11"/>
    <p:sldId id="491" r:id="rId12"/>
    <p:sldId id="492" r:id="rId13"/>
    <p:sldId id="468" r:id="rId14"/>
    <p:sldId id="474" r:id="rId15"/>
    <p:sldId id="493" r:id="rId16"/>
    <p:sldId id="481" r:id="rId17"/>
    <p:sldId id="469" r:id="rId18"/>
    <p:sldId id="483" r:id="rId19"/>
    <p:sldId id="473" r:id="rId20"/>
    <p:sldId id="478" r:id="rId21"/>
  </p:sldIdLst>
  <p:sldSz cx="12192000" cy="6858000"/>
  <p:notesSz cx="6858000" cy="9144000"/>
  <p:embeddedFontLst>
    <p:embeddedFont>
      <p:font typeface="검은고딕 블랙" pitchFamily="2" charset="-128"/>
      <p:bold r:id="rId23"/>
    </p:embeddedFont>
    <p:embeddedFont>
      <p:font typeface="KOPUBDOTUM MEDIUM" pitchFamily="2" charset="-127"/>
      <p:regular r:id="rId24"/>
    </p:embeddedFont>
    <p:embeddedFont>
      <p:font typeface="KOPUBDOTUM MEDIUM" pitchFamily="2" charset="-127"/>
      <p:regular r:id="rId24"/>
    </p:embeddedFont>
    <p:embeddedFont>
      <p:font typeface="KoPubWorldDotum Bold" pitchFamily="2" charset="-127"/>
      <p:bold r:id="rId25"/>
    </p:embeddedFont>
    <p:embeddedFont>
      <p:font typeface="KoPubWorldDotum Medium" pitchFamily="2" charset="-127"/>
      <p:regular r:id="rId26"/>
    </p:embeddedFont>
    <p:embeddedFont>
      <p:font typeface="Pretendard Black" panose="02000A03000000020004" pitchFamily="2" charset="-127"/>
      <p:bold r:id="rId27"/>
    </p:embeddedFont>
    <p:embeddedFont>
      <p:font typeface="Pretendard ExtraBold" panose="02000903000000020004" pitchFamily="2" charset="-127"/>
      <p:bold r:id="rId28"/>
    </p:embeddedFont>
    <p:embeddedFont>
      <p:font typeface="Pretendard Light" panose="02000403000000020004" pitchFamily="2" charset="-127"/>
      <p:regular r:id="rId29"/>
    </p:embeddedFont>
    <p:embeddedFont>
      <p:font typeface="맑은 고딕" panose="020B0503020000020004" pitchFamily="34" charset="-127"/>
      <p:regular r:id="rId30"/>
      <p:bold r:id="rId31"/>
    </p:embeddedFont>
    <p:embeddedFont>
      <p:font typeface="SF Pro Display" pitchFamily="2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간지" id="{227E0504-245A-4BB0-BDFD-579F04F2F818}">
          <p14:sldIdLst>
            <p14:sldId id="458"/>
            <p14:sldId id="457"/>
            <p14:sldId id="446"/>
            <p14:sldId id="494"/>
            <p14:sldId id="467"/>
            <p14:sldId id="485"/>
            <p14:sldId id="487"/>
            <p14:sldId id="488"/>
            <p14:sldId id="489"/>
            <p14:sldId id="490"/>
            <p14:sldId id="491"/>
            <p14:sldId id="492"/>
            <p14:sldId id="468"/>
            <p14:sldId id="474"/>
            <p14:sldId id="493"/>
            <p14:sldId id="481"/>
            <p14:sldId id="469"/>
            <p14:sldId id="483"/>
            <p14:sldId id="473"/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pos="733" userDrawn="1">
          <p15:clr>
            <a:srgbClr val="A4A3A4"/>
          </p15:clr>
        </p15:guide>
        <p15:guide id="6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C"/>
    <a:srgbClr val="1E63FF"/>
    <a:srgbClr val="0049F1"/>
    <a:srgbClr val="1D63FF"/>
    <a:srgbClr val="0049F0"/>
    <a:srgbClr val="2166FF"/>
    <a:srgbClr val="FFFFFF"/>
    <a:srgbClr val="C8C9CD"/>
    <a:srgbClr val="C6C7CB"/>
    <a:srgbClr val="A80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A359E-2084-431F-A906-BE1D9A4E7922}" v="241" dt="2022-08-04T10:36:53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3" autoAdjust="0"/>
    <p:restoredTop sz="94554" autoAdjust="0"/>
  </p:normalViewPr>
  <p:slideViewPr>
    <p:cSldViewPr snapToGrid="0">
      <p:cViewPr varScale="1">
        <p:scale>
          <a:sx n="116" d="100"/>
          <a:sy n="116" d="100"/>
        </p:scale>
        <p:origin x="696" y="184"/>
      </p:cViewPr>
      <p:guideLst>
        <p:guide orient="horz" pos="346"/>
        <p:guide pos="347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18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2022. 11. 8.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4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3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9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5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178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957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815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7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2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2022. 11. 8.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89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46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2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9" r:id="rId7"/>
    <p:sldLayoutId id="2147483656" r:id="rId8"/>
    <p:sldLayoutId id="2147483657" r:id="rId9"/>
    <p:sldLayoutId id="2147483658" r:id="rId10"/>
    <p:sldLayoutId id="2147483659" r:id="rId11"/>
    <p:sldLayoutId id="2147483693" r:id="rId12"/>
    <p:sldLayoutId id="2147483706" r:id="rId13"/>
    <p:sldLayoutId id="2147483707" r:id="rId14"/>
    <p:sldLayoutId id="2147483708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0049F0"/>
            </a:gs>
            <a:gs pos="100000">
              <a:srgbClr val="0049F0">
                <a:lumMod val="7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도시이(가) 표시된 사진&#10;&#10;자동 생성된 설명">
            <a:extLst>
              <a:ext uri="{FF2B5EF4-FFF2-40B4-BE49-F238E27FC236}">
                <a16:creationId xmlns:a16="http://schemas.microsoft.com/office/drawing/2014/main" id="{17FCB828-E509-4808-9F2C-E1553BED95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376" y="2743198"/>
            <a:ext cx="8350624" cy="41148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76E75F-0D1C-4A81-91B2-ECB05173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6335C8C3-AA5C-40FB-9ABD-3BC444B9DFDB}"/>
              </a:ext>
            </a:extLst>
          </p:cNvPr>
          <p:cNvSpPr/>
          <p:nvPr/>
        </p:nvSpPr>
        <p:spPr>
          <a:xfrm flipV="1">
            <a:off x="3841376" y="2743196"/>
            <a:ext cx="8350624" cy="411479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C0B2-0807-4B4A-A11F-BA365A18DE97}"/>
              </a:ext>
            </a:extLst>
          </p:cNvPr>
          <p:cNvSpPr txBox="1"/>
          <p:nvPr/>
        </p:nvSpPr>
        <p:spPr>
          <a:xfrm>
            <a:off x="327669" y="4615308"/>
            <a:ext cx="2278362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김세연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2020114516</a:t>
            </a:r>
          </a:p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김지연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2020115402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노준혁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2020117830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신찬규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2020111854 </a:t>
            </a:r>
          </a:p>
          <a:p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2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발표자 김지연</a:t>
            </a:r>
            <a:endParaRPr lang="en-US" altLang="ko-KR" sz="2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6A134-80F3-4E81-9EA0-9B77C048D792}"/>
              </a:ext>
            </a:extLst>
          </p:cNvPr>
          <p:cNvSpPr txBox="1"/>
          <p:nvPr/>
        </p:nvSpPr>
        <p:spPr>
          <a:xfrm>
            <a:off x="5513742" y="4680947"/>
            <a:ext cx="60833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KOPUBDOTUM MEDIUM" pitchFamily="2" charset="-127"/>
                <a:cs typeface="SF Pro Display" pitchFamily="2" charset="0"/>
              </a:rPr>
              <a:t>오픈소스 기반</a:t>
            </a:r>
            <a:r>
              <a:rPr lang="en-US" altLang="ko-KR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</a:p>
          <a:p>
            <a:pPr algn="r"/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KOPUBDOTUM MEDIUM" pitchFamily="2" charset="-127"/>
                <a:cs typeface="SF Pro Display" pitchFamily="2" charset="0"/>
              </a:rPr>
              <a:t>필기체 한글 인식 모듈 개발</a:t>
            </a:r>
            <a:endParaRPr lang="en-US" altLang="ko-KR" sz="50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56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진행 상황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안드로이드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444D4A-1662-99E7-FC86-8708AFD749B9}"/>
              </a:ext>
            </a:extLst>
          </p:cNvPr>
          <p:cNvSpPr txBox="1"/>
          <p:nvPr/>
        </p:nvSpPr>
        <p:spPr>
          <a:xfrm>
            <a:off x="1059922" y="5992234"/>
            <a:ext cx="413459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회원가입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로그인 기능을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Firebase Auth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기반으로 제작</a:t>
            </a:r>
            <a:endParaRPr lang="id-ID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365BF1-8E59-98FD-1D7B-672BC82CB176}"/>
              </a:ext>
            </a:extLst>
          </p:cNvPr>
          <p:cNvSpPr txBox="1"/>
          <p:nvPr/>
        </p:nvSpPr>
        <p:spPr>
          <a:xfrm>
            <a:off x="7197532" y="5816224"/>
            <a:ext cx="3212418" cy="582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로그인된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이용자는 편집 중인 문서 저장 가능</a:t>
            </a:r>
            <a:endParaRPr lang="en-US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저장된 문서를 이어서 편집 가능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2712674" y="1717135"/>
            <a:ext cx="829074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로그인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8205821" y="1717135"/>
            <a:ext cx="1195841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문서 저장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75FAB8-1BD4-9CE4-1E1E-285F3A337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11" y="2147892"/>
            <a:ext cx="1800000" cy="36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8E3428-BC21-C4E2-8EBA-7C4214AAA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41" y="2147892"/>
            <a:ext cx="1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5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진행 상황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논문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444D4A-1662-99E7-FC86-8708AFD749B9}"/>
              </a:ext>
            </a:extLst>
          </p:cNvPr>
          <p:cNvSpPr txBox="1"/>
          <p:nvPr/>
        </p:nvSpPr>
        <p:spPr>
          <a:xfrm>
            <a:off x="1372463" y="5746601"/>
            <a:ext cx="94470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" altLang="ko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EasyOCR</a:t>
            </a:r>
            <a:r>
              <a:rPr lang="en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PaddleOCR</a:t>
            </a:r>
            <a:r>
              <a:rPr lang="en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Performance Comparisons of Deep Learning Models for Korean Handwritten Text</a:t>
            </a:r>
            <a:endParaRPr lang="id-ID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1066450" y="5227348"/>
            <a:ext cx="100591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" altLang="ko-KR" sz="2400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EasyOCR</a:t>
            </a:r>
            <a:r>
              <a:rPr lang="en" altLang="ko-KR" sz="2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, </a:t>
            </a:r>
            <a:r>
              <a:rPr lang="en" altLang="ko-KR" sz="2400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PaddleOCR</a:t>
            </a:r>
            <a:r>
              <a:rPr lang="en" altLang="ko-KR" sz="2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 </a:t>
            </a:r>
            <a:r>
              <a:rPr lang="ko-KR" altLang="en-US" sz="2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한글 필기체 인식에 대한 오픈 소스 딥러닝 모델 성능 비교</a:t>
            </a:r>
            <a:endParaRPr lang="id-ID" altLang="ko-KR" sz="20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0223DD5-B5AD-3343-8399-1FD3CEE2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582" y="1981542"/>
            <a:ext cx="5461000" cy="1866900"/>
          </a:xfrm>
          <a:prstGeom prst="rect">
            <a:avLst/>
          </a:prstGeom>
        </p:spPr>
      </p:pic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4FA3051E-C35E-0431-34D1-FF95E31B028A}"/>
              </a:ext>
            </a:extLst>
          </p:cNvPr>
          <p:cNvSpPr/>
          <p:nvPr/>
        </p:nvSpPr>
        <p:spPr>
          <a:xfrm>
            <a:off x="5453349" y="4168830"/>
            <a:ext cx="499431" cy="74914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702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진행 상황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논문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444D4A-1662-99E7-FC86-8708AFD749B9}"/>
              </a:ext>
            </a:extLst>
          </p:cNvPr>
          <p:cNvSpPr txBox="1"/>
          <p:nvPr/>
        </p:nvSpPr>
        <p:spPr>
          <a:xfrm>
            <a:off x="1970751" y="4900925"/>
            <a:ext cx="2089033" cy="13561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Jaided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AI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가 제시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문자 탐지 → 문자 인식 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문자 탐지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CRAFT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사용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문자 인식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CRNN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사용</a:t>
            </a:r>
            <a:endParaRPr lang="id-ID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2486117" y="4038751"/>
            <a:ext cx="10583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2000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EasyOCR</a:t>
            </a:r>
            <a:endParaRPr lang="id-ID" altLang="ko-KR" sz="20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8164142" y="4038750"/>
            <a:ext cx="127919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2000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PaddleOCR</a:t>
            </a:r>
            <a:endParaRPr lang="id-ID" altLang="ko-KR" sz="20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08ED42-47E0-1FAC-0E83-0DCD36318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27" y="1570954"/>
            <a:ext cx="3065882" cy="230535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2C7B6D-8838-5B63-EBCD-49A450983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1" r="77013" b="16467"/>
          <a:stretch/>
        </p:blipFill>
        <p:spPr>
          <a:xfrm>
            <a:off x="7882949" y="1871005"/>
            <a:ext cx="2116632" cy="1705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B5F73B-2035-1299-EFB0-7DE6609E5DB2}"/>
              </a:ext>
            </a:extLst>
          </p:cNvPr>
          <p:cNvSpPr txBox="1"/>
          <p:nvPr/>
        </p:nvSpPr>
        <p:spPr>
          <a:xfrm>
            <a:off x="5218761" y="2473963"/>
            <a:ext cx="175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VS</a:t>
            </a:r>
            <a:endParaRPr kumimoji="1" lang="ko-KR" altLang="en-US" sz="4400" b="1" dirty="0">
              <a:solidFill>
                <a:schemeClr val="accent1">
                  <a:lumMod val="60000"/>
                  <a:lumOff val="40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BD249B8-0692-A1D2-E325-2B63233B14B9}"/>
              </a:ext>
            </a:extLst>
          </p:cNvPr>
          <p:cNvCxnSpPr>
            <a:cxnSpLocks/>
          </p:cNvCxnSpPr>
          <p:nvPr/>
        </p:nvCxnSpPr>
        <p:spPr>
          <a:xfrm>
            <a:off x="6096000" y="4693600"/>
            <a:ext cx="0" cy="177079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D34F35-44EC-5B3E-90FC-DF77A9E63110}"/>
              </a:ext>
            </a:extLst>
          </p:cNvPr>
          <p:cNvSpPr txBox="1"/>
          <p:nvPr/>
        </p:nvSpPr>
        <p:spPr>
          <a:xfrm>
            <a:off x="6754736" y="4900925"/>
            <a:ext cx="4373057" cy="13561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바이두가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제시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문자 탐지</a:t>
            </a:r>
            <a:r>
              <a:rPr lang="en-US" altLang="ko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→</a:t>
            </a:r>
            <a:r>
              <a:rPr lang="en-US" altLang="ko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Detection Boxes </a:t>
            </a:r>
            <a:r>
              <a:rPr lang="en" altLang="ko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Rectif</a:t>
            </a:r>
            <a:r>
              <a:rPr lang="en-US" altLang="ko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y</a:t>
            </a:r>
            <a:r>
              <a:rPr lang="en" altLang="ko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→</a:t>
            </a:r>
            <a:r>
              <a:rPr lang="en" altLang="ko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문자 인식</a:t>
            </a:r>
            <a:endParaRPr lang="en-US" altLang="ko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문자 탐지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Differentiable Binarization</a:t>
            </a:r>
            <a:r>
              <a:rPr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기반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문자 인식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SVTR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기반</a:t>
            </a:r>
            <a:endParaRPr lang="id-ID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96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25757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계획 대비 현황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815371" y="4875967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🤩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37493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A9938E7-2339-09AA-2DE6-5659300806B6}"/>
              </a:ext>
            </a:extLst>
          </p:cNvPr>
          <p:cNvCxnSpPr>
            <a:cxnSpLocks/>
          </p:cNvCxnSpPr>
          <p:nvPr/>
        </p:nvCxnSpPr>
        <p:spPr>
          <a:xfrm>
            <a:off x="3449134" y="2064975"/>
            <a:ext cx="0" cy="417456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BABA526-951B-59FC-9B12-E05199DB24B9}"/>
              </a:ext>
            </a:extLst>
          </p:cNvPr>
          <p:cNvCxnSpPr>
            <a:cxnSpLocks/>
          </p:cNvCxnSpPr>
          <p:nvPr/>
        </p:nvCxnSpPr>
        <p:spPr>
          <a:xfrm>
            <a:off x="4382821" y="2090168"/>
            <a:ext cx="0" cy="417456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805E989-5628-1BD3-657B-3BFCDEF30838}"/>
              </a:ext>
            </a:extLst>
          </p:cNvPr>
          <p:cNvCxnSpPr>
            <a:cxnSpLocks/>
          </p:cNvCxnSpPr>
          <p:nvPr/>
        </p:nvCxnSpPr>
        <p:spPr>
          <a:xfrm>
            <a:off x="5397070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AE4EC004-7713-ECC0-10F3-86ABBFBD52AF}"/>
              </a:ext>
            </a:extLst>
          </p:cNvPr>
          <p:cNvCxnSpPr>
            <a:cxnSpLocks/>
          </p:cNvCxnSpPr>
          <p:nvPr/>
        </p:nvCxnSpPr>
        <p:spPr>
          <a:xfrm>
            <a:off x="7053149" y="186605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EB4DB3B-5227-67FD-243A-5415133616AA}"/>
              </a:ext>
            </a:extLst>
          </p:cNvPr>
          <p:cNvCxnSpPr>
            <a:cxnSpLocks/>
          </p:cNvCxnSpPr>
          <p:nvPr/>
        </p:nvCxnSpPr>
        <p:spPr>
          <a:xfrm>
            <a:off x="8007858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계획 대비 현황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기존 계획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06F47-5D73-102B-A85C-46D044998107}"/>
              </a:ext>
            </a:extLst>
          </p:cNvPr>
          <p:cNvSpPr txBox="1"/>
          <p:nvPr/>
        </p:nvSpPr>
        <p:spPr>
          <a:xfrm>
            <a:off x="329123" y="1797608"/>
            <a:ext cx="294503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학습 데이터 수집 및 구축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설계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학습 및 튜닝</a:t>
            </a: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배포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안드로이드 어플리케이션 제작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및 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논문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특허 작성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최종 산출물 등록 및 제출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6A00A-54D2-06C0-A9BD-F253094DF04A}"/>
              </a:ext>
            </a:extLst>
          </p:cNvPr>
          <p:cNvSpPr/>
          <p:nvPr/>
        </p:nvSpPr>
        <p:spPr>
          <a:xfrm>
            <a:off x="3438624" y="1876567"/>
            <a:ext cx="954707" cy="26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170E0B-E260-5B37-E0B6-6481B40B9660}"/>
              </a:ext>
            </a:extLst>
          </p:cNvPr>
          <p:cNvSpPr/>
          <p:nvPr/>
        </p:nvSpPr>
        <p:spPr>
          <a:xfrm>
            <a:off x="4382821" y="2641490"/>
            <a:ext cx="2670329" cy="262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7FDCBC-F105-0419-EEC5-DE1B8630A36F}"/>
              </a:ext>
            </a:extLst>
          </p:cNvPr>
          <p:cNvSpPr/>
          <p:nvPr/>
        </p:nvSpPr>
        <p:spPr>
          <a:xfrm>
            <a:off x="5398149" y="3440186"/>
            <a:ext cx="1665506" cy="262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1A971D-9EBE-6F53-0C4F-9BB313C34F67}"/>
              </a:ext>
            </a:extLst>
          </p:cNvPr>
          <p:cNvSpPr/>
          <p:nvPr/>
        </p:nvSpPr>
        <p:spPr>
          <a:xfrm>
            <a:off x="7053151" y="4238882"/>
            <a:ext cx="954707" cy="2627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EE453E-CBB6-D317-E716-03361FAACBB3}"/>
              </a:ext>
            </a:extLst>
          </p:cNvPr>
          <p:cNvSpPr/>
          <p:nvPr/>
        </p:nvSpPr>
        <p:spPr>
          <a:xfrm>
            <a:off x="7997353" y="5292709"/>
            <a:ext cx="2680836" cy="2627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AF4BEF-C510-B01B-34E1-8A29A25831A3}"/>
              </a:ext>
            </a:extLst>
          </p:cNvPr>
          <p:cNvSpPr/>
          <p:nvPr/>
        </p:nvSpPr>
        <p:spPr>
          <a:xfrm>
            <a:off x="10676199" y="5976781"/>
            <a:ext cx="954707" cy="262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CE4055-FF67-CA59-178D-6E298143C269}"/>
              </a:ext>
            </a:extLst>
          </p:cNvPr>
          <p:cNvSpPr txBox="1"/>
          <p:nvPr/>
        </p:nvSpPr>
        <p:spPr>
          <a:xfrm>
            <a:off x="3192539" y="1410652"/>
            <a:ext cx="90172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9/20          9/27        10/11                     10/25         11/1                                        11/22       12/6     </a:t>
            </a:r>
            <a:endParaRPr kumimoji="1" lang="en-US" altLang="ko-US" sz="15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1EA9C4F-2015-E640-4144-8113F0F4E477}"/>
              </a:ext>
            </a:extLst>
          </p:cNvPr>
          <p:cNvCxnSpPr>
            <a:cxnSpLocks/>
          </p:cNvCxnSpPr>
          <p:nvPr/>
        </p:nvCxnSpPr>
        <p:spPr>
          <a:xfrm>
            <a:off x="10678189" y="1889849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E1F157E-7CDA-8DD6-16AD-834CC26759DF}"/>
              </a:ext>
            </a:extLst>
          </p:cNvPr>
          <p:cNvCxnSpPr>
            <a:cxnSpLocks/>
          </p:cNvCxnSpPr>
          <p:nvPr/>
        </p:nvCxnSpPr>
        <p:spPr>
          <a:xfrm>
            <a:off x="11637092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746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A9938E7-2339-09AA-2DE6-5659300806B6}"/>
              </a:ext>
            </a:extLst>
          </p:cNvPr>
          <p:cNvCxnSpPr>
            <a:cxnSpLocks/>
          </p:cNvCxnSpPr>
          <p:nvPr/>
        </p:nvCxnSpPr>
        <p:spPr>
          <a:xfrm>
            <a:off x="3449134" y="2064975"/>
            <a:ext cx="0" cy="417456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BABA526-951B-59FC-9B12-E05199DB24B9}"/>
              </a:ext>
            </a:extLst>
          </p:cNvPr>
          <p:cNvCxnSpPr>
            <a:cxnSpLocks/>
          </p:cNvCxnSpPr>
          <p:nvPr/>
        </p:nvCxnSpPr>
        <p:spPr>
          <a:xfrm>
            <a:off x="4382821" y="2090168"/>
            <a:ext cx="0" cy="417456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805E989-5628-1BD3-657B-3BFCDEF30838}"/>
              </a:ext>
            </a:extLst>
          </p:cNvPr>
          <p:cNvCxnSpPr>
            <a:cxnSpLocks/>
          </p:cNvCxnSpPr>
          <p:nvPr/>
        </p:nvCxnSpPr>
        <p:spPr>
          <a:xfrm>
            <a:off x="5397070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AE4EC004-7713-ECC0-10F3-86ABBFBD52AF}"/>
              </a:ext>
            </a:extLst>
          </p:cNvPr>
          <p:cNvCxnSpPr>
            <a:cxnSpLocks/>
          </p:cNvCxnSpPr>
          <p:nvPr/>
        </p:nvCxnSpPr>
        <p:spPr>
          <a:xfrm>
            <a:off x="7053149" y="186605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EB4DB3B-5227-67FD-243A-5415133616AA}"/>
              </a:ext>
            </a:extLst>
          </p:cNvPr>
          <p:cNvCxnSpPr>
            <a:cxnSpLocks/>
          </p:cNvCxnSpPr>
          <p:nvPr/>
        </p:nvCxnSpPr>
        <p:spPr>
          <a:xfrm>
            <a:off x="8393448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계획 대비 현황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변경 사항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06F47-5D73-102B-A85C-46D044998107}"/>
              </a:ext>
            </a:extLst>
          </p:cNvPr>
          <p:cNvSpPr txBox="1"/>
          <p:nvPr/>
        </p:nvSpPr>
        <p:spPr>
          <a:xfrm>
            <a:off x="329122" y="1797608"/>
            <a:ext cx="2945037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학습 데이터 수집 및 구축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설계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학습 및 튜닝</a:t>
            </a: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</a:t>
            </a:r>
            <a:r>
              <a:rPr kumimoji="1" lang="ko-US" altLang="en-US">
                <a:latin typeface="KoPubDotum Medium" pitchFamily="2" charset="-127"/>
                <a:ea typeface="KoPubDotum Medium" pitchFamily="2" charset="-127"/>
              </a:rPr>
              <a:t>모델 배포</a:t>
            </a:r>
            <a:r>
              <a:rPr kumimoji="1" lang="ko-KR" altLang="en-US">
                <a:latin typeface="KoPubDotum Medium" pitchFamily="2" charset="-127"/>
                <a:ea typeface="KoPubDotum Medium" pitchFamily="2" charset="-127"/>
              </a:rPr>
              <a:t> 및</a:t>
            </a:r>
            <a:endParaRPr kumimoji="1"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안드로이드 </a:t>
            </a:r>
            <a:r>
              <a:rPr kumimoji="1" lang="ko-US" altLang="en-US">
                <a:latin typeface="KoPubDotum Medium" pitchFamily="2" charset="-127"/>
                <a:ea typeface="KoPubDotum Medium" pitchFamily="2" charset="-127"/>
              </a:rPr>
              <a:t>어플</a:t>
            </a:r>
            <a:r>
              <a:rPr kumimoji="1" lang="ko-KR" altLang="en-US">
                <a:latin typeface="KoPubDotum Medium" pitchFamily="2" charset="-127"/>
                <a:ea typeface="KoPubDotum Medium" pitchFamily="2" charset="-127"/>
              </a:rPr>
              <a:t>리케이션 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제작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sz="2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논문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특허 작성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sz="28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테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스트 및 </a:t>
            </a:r>
            <a:r>
              <a:rPr kumimoji="1" lang="ko-US" altLang="en-US">
                <a:latin typeface="KoPubDotum Medium" pitchFamily="2" charset="-127"/>
                <a:ea typeface="KoPubDotum Medium" pitchFamily="2" charset="-127"/>
              </a:rPr>
              <a:t>최종 산출</a:t>
            </a:r>
            <a:r>
              <a:rPr kumimoji="1" lang="ko-KR" altLang="en-US">
                <a:latin typeface="KoPubDotum Medium" pitchFamily="2" charset="-127"/>
                <a:ea typeface="KoPubDotum Medium" pitchFamily="2" charset="-127"/>
              </a:rPr>
              <a:t>물 등록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6A00A-54D2-06C0-A9BD-F253094DF04A}"/>
              </a:ext>
            </a:extLst>
          </p:cNvPr>
          <p:cNvSpPr/>
          <p:nvPr/>
        </p:nvSpPr>
        <p:spPr>
          <a:xfrm>
            <a:off x="3438624" y="1876567"/>
            <a:ext cx="954707" cy="26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170E0B-E260-5B37-E0B6-6481B40B9660}"/>
              </a:ext>
            </a:extLst>
          </p:cNvPr>
          <p:cNvSpPr/>
          <p:nvPr/>
        </p:nvSpPr>
        <p:spPr>
          <a:xfrm>
            <a:off x="4382821" y="2641490"/>
            <a:ext cx="2670329" cy="262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7FDCBC-F105-0419-EEC5-DE1B8630A36F}"/>
              </a:ext>
            </a:extLst>
          </p:cNvPr>
          <p:cNvSpPr/>
          <p:nvPr/>
        </p:nvSpPr>
        <p:spPr>
          <a:xfrm>
            <a:off x="5398149" y="3440186"/>
            <a:ext cx="1665506" cy="262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1A971D-9EBE-6F53-0C4F-9BB313C34F67}"/>
              </a:ext>
            </a:extLst>
          </p:cNvPr>
          <p:cNvSpPr/>
          <p:nvPr/>
        </p:nvSpPr>
        <p:spPr>
          <a:xfrm>
            <a:off x="5395997" y="4388480"/>
            <a:ext cx="4031202" cy="266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EE453E-CBB6-D317-E716-03361FAACBB3}"/>
              </a:ext>
            </a:extLst>
          </p:cNvPr>
          <p:cNvSpPr/>
          <p:nvPr/>
        </p:nvSpPr>
        <p:spPr>
          <a:xfrm>
            <a:off x="7038451" y="5259657"/>
            <a:ext cx="2388748" cy="26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AF4BEF-C510-B01B-34E1-8A29A25831A3}"/>
              </a:ext>
            </a:extLst>
          </p:cNvPr>
          <p:cNvSpPr/>
          <p:nvPr/>
        </p:nvSpPr>
        <p:spPr>
          <a:xfrm>
            <a:off x="9427199" y="5976781"/>
            <a:ext cx="2203708" cy="262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CE4055-FF67-CA59-178D-6E298143C269}"/>
              </a:ext>
            </a:extLst>
          </p:cNvPr>
          <p:cNvSpPr txBox="1"/>
          <p:nvPr/>
        </p:nvSpPr>
        <p:spPr>
          <a:xfrm>
            <a:off x="3192539" y="1410652"/>
            <a:ext cx="9034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9/20          9/27        10/11                     10/25       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    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  11/8        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 11/15              11/24       12/6     </a:t>
            </a:r>
            <a:endParaRPr kumimoji="1" lang="en-US" altLang="ko-US" sz="15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1EA9C4F-2015-E640-4144-8113F0F4E477}"/>
              </a:ext>
            </a:extLst>
          </p:cNvPr>
          <p:cNvCxnSpPr>
            <a:cxnSpLocks/>
          </p:cNvCxnSpPr>
          <p:nvPr/>
        </p:nvCxnSpPr>
        <p:spPr>
          <a:xfrm>
            <a:off x="10678189" y="1889849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E1F157E-7CDA-8DD6-16AD-834CC26759DF}"/>
              </a:ext>
            </a:extLst>
          </p:cNvPr>
          <p:cNvCxnSpPr>
            <a:cxnSpLocks/>
          </p:cNvCxnSpPr>
          <p:nvPr/>
        </p:nvCxnSpPr>
        <p:spPr>
          <a:xfrm>
            <a:off x="11637092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1229B09-9169-6B4B-BACE-DF2FB78F7960}"/>
              </a:ext>
            </a:extLst>
          </p:cNvPr>
          <p:cNvCxnSpPr>
            <a:cxnSpLocks/>
          </p:cNvCxnSpPr>
          <p:nvPr/>
        </p:nvCxnSpPr>
        <p:spPr>
          <a:xfrm>
            <a:off x="9427198" y="1851374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70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계획 대비 현황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멘토 미팅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AFF31-3D58-9A9C-FC8F-FBDC6F5DCC16}"/>
              </a:ext>
            </a:extLst>
          </p:cNvPr>
          <p:cNvSpPr txBox="1"/>
          <p:nvPr/>
        </p:nvSpPr>
        <p:spPr>
          <a:xfrm>
            <a:off x="3982966" y="6112896"/>
            <a:ext cx="3734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꾸준한 멘토 미팅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월 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10:30)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및 팀 회의</a:t>
            </a:r>
            <a:endParaRPr kumimoji="1" lang="ko-US" alt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4" name="그림 3" descr="텍스트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B030B327-F8B1-2218-6BEC-6E029E6DD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82" y="1618441"/>
            <a:ext cx="2880000" cy="2160000"/>
          </a:xfrm>
          <a:prstGeom prst="rect">
            <a:avLst/>
          </a:prstGeom>
        </p:spPr>
      </p:pic>
      <p:pic>
        <p:nvPicPr>
          <p:cNvPr id="6" name="그림 5" descr="텍스트, 사람, 실내, 작업이(가) 표시된 사진&#10;&#10;자동 생성된 설명">
            <a:extLst>
              <a:ext uri="{FF2B5EF4-FFF2-40B4-BE49-F238E27FC236}">
                <a16:creationId xmlns:a16="http://schemas.microsoft.com/office/drawing/2014/main" id="{8CF0FD97-C938-A48E-6A91-B40D4BE7D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82" y="1618441"/>
            <a:ext cx="2880000" cy="2160000"/>
          </a:xfrm>
          <a:prstGeom prst="rect">
            <a:avLst/>
          </a:prstGeom>
        </p:spPr>
      </p:pic>
      <p:pic>
        <p:nvPicPr>
          <p:cNvPr id="12" name="그림 11" descr="텍스트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008BED6F-AE6A-CA4C-F468-ABAB55512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82" y="1618441"/>
            <a:ext cx="2880000" cy="2160000"/>
          </a:xfrm>
          <a:prstGeom prst="rect">
            <a:avLst/>
          </a:prstGeom>
        </p:spPr>
      </p:pic>
      <p:pic>
        <p:nvPicPr>
          <p:cNvPr id="16" name="그림 15" descr="텍스트, 실내, 화면, 스크린샷이(가) 표시된 사진&#10;&#10;자동 생성된 설명">
            <a:extLst>
              <a:ext uri="{FF2B5EF4-FFF2-40B4-BE49-F238E27FC236}">
                <a16:creationId xmlns:a16="http://schemas.microsoft.com/office/drawing/2014/main" id="{C68D1A3C-68BF-9C32-E684-E1EF826AA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727" y="3778441"/>
            <a:ext cx="3456001" cy="2160000"/>
          </a:xfrm>
          <a:prstGeom prst="rect">
            <a:avLst/>
          </a:prstGeom>
        </p:spPr>
      </p:pic>
      <p:pic>
        <p:nvPicPr>
          <p:cNvPr id="18" name="그림 17" descr="텍스트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0E6F6AF9-86C4-EBA7-0503-3F96801A3F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28" y="3778441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96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1675139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향후 계획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134347" y="3196216"/>
            <a:ext cx="3894016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6C311-44CF-7C45-179F-FC8969BA61C9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😎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48376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A9938E7-2339-09AA-2DE6-5659300806B6}"/>
              </a:ext>
            </a:extLst>
          </p:cNvPr>
          <p:cNvCxnSpPr>
            <a:cxnSpLocks/>
          </p:cNvCxnSpPr>
          <p:nvPr/>
        </p:nvCxnSpPr>
        <p:spPr>
          <a:xfrm>
            <a:off x="3449134" y="2064975"/>
            <a:ext cx="0" cy="417456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805E989-5628-1BD3-657B-3BFCDEF30838}"/>
              </a:ext>
            </a:extLst>
          </p:cNvPr>
          <p:cNvCxnSpPr>
            <a:cxnSpLocks/>
          </p:cNvCxnSpPr>
          <p:nvPr/>
        </p:nvCxnSpPr>
        <p:spPr>
          <a:xfrm>
            <a:off x="5397070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AE4EC004-7713-ECC0-10F3-86ABBFBD52AF}"/>
              </a:ext>
            </a:extLst>
          </p:cNvPr>
          <p:cNvCxnSpPr>
            <a:cxnSpLocks/>
          </p:cNvCxnSpPr>
          <p:nvPr/>
        </p:nvCxnSpPr>
        <p:spPr>
          <a:xfrm>
            <a:off x="7053149" y="186605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EB4DB3B-5227-67FD-243A-5415133616AA}"/>
              </a:ext>
            </a:extLst>
          </p:cNvPr>
          <p:cNvCxnSpPr>
            <a:cxnSpLocks/>
          </p:cNvCxnSpPr>
          <p:nvPr/>
        </p:nvCxnSpPr>
        <p:spPr>
          <a:xfrm>
            <a:off x="8779039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향후 계획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흐름도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06F47-5D73-102B-A85C-46D044998107}"/>
              </a:ext>
            </a:extLst>
          </p:cNvPr>
          <p:cNvSpPr txBox="1"/>
          <p:nvPr/>
        </p:nvSpPr>
        <p:spPr>
          <a:xfrm>
            <a:off x="564764" y="2139325"/>
            <a:ext cx="247375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모델 완성 및 배포</a:t>
            </a:r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논문 완성 및 제출</a:t>
            </a:r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안드로이드 모듈 이식</a:t>
            </a:r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안드로이드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모델 테스트</a:t>
            </a:r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최종 산출물 등록 및 제출</a:t>
            </a:r>
            <a:endParaRPr kumimoji="1" lang="en-US" altLang="ko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6A00A-54D2-06C0-A9BD-F253094DF04A}"/>
              </a:ext>
            </a:extLst>
          </p:cNvPr>
          <p:cNvSpPr/>
          <p:nvPr/>
        </p:nvSpPr>
        <p:spPr>
          <a:xfrm>
            <a:off x="3438624" y="2152218"/>
            <a:ext cx="1957365" cy="26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170E0B-E260-5B37-E0B6-6481B40B9660}"/>
              </a:ext>
            </a:extLst>
          </p:cNvPr>
          <p:cNvSpPr/>
          <p:nvPr/>
        </p:nvSpPr>
        <p:spPr>
          <a:xfrm>
            <a:off x="3438625" y="2997077"/>
            <a:ext cx="3622872" cy="262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1A971D-9EBE-6F53-0C4F-9BB313C34F67}"/>
              </a:ext>
            </a:extLst>
          </p:cNvPr>
          <p:cNvSpPr/>
          <p:nvPr/>
        </p:nvSpPr>
        <p:spPr>
          <a:xfrm>
            <a:off x="5395984" y="3819350"/>
            <a:ext cx="1665507" cy="2627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EE453E-CBB6-D317-E716-03361FAACBB3}"/>
              </a:ext>
            </a:extLst>
          </p:cNvPr>
          <p:cNvSpPr/>
          <p:nvPr/>
        </p:nvSpPr>
        <p:spPr>
          <a:xfrm>
            <a:off x="7044637" y="4696708"/>
            <a:ext cx="1734391" cy="2627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AF4BEF-C510-B01B-34E1-8A29A25831A3}"/>
              </a:ext>
            </a:extLst>
          </p:cNvPr>
          <p:cNvSpPr/>
          <p:nvPr/>
        </p:nvSpPr>
        <p:spPr>
          <a:xfrm>
            <a:off x="8779028" y="5541015"/>
            <a:ext cx="1899155" cy="262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CE4055-FF67-CA59-178D-6E298143C269}"/>
              </a:ext>
            </a:extLst>
          </p:cNvPr>
          <p:cNvSpPr txBox="1"/>
          <p:nvPr/>
        </p:nvSpPr>
        <p:spPr>
          <a:xfrm>
            <a:off x="3192539" y="1410652"/>
            <a:ext cx="8414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11/8          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     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  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      11/15                     11/24       </a:t>
            </a:r>
            <a:r>
              <a:rPr kumimoji="1" lang="ko-KR" altLang="en-US" sz="1500" dirty="0">
                <a:latin typeface="KoPubDotum Medium" pitchFamily="2" charset="-127"/>
                <a:ea typeface="KoPubDotum Medium" pitchFamily="2" charset="-127"/>
              </a:rPr>
              <a:t>            </a:t>
            </a:r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  11/30                          12/6      </a:t>
            </a:r>
            <a:endParaRPr kumimoji="1" lang="en-US" altLang="ko-US" sz="15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1EA9C4F-2015-E640-4144-8113F0F4E477}"/>
              </a:ext>
            </a:extLst>
          </p:cNvPr>
          <p:cNvCxnSpPr>
            <a:cxnSpLocks/>
          </p:cNvCxnSpPr>
          <p:nvPr/>
        </p:nvCxnSpPr>
        <p:spPr>
          <a:xfrm>
            <a:off x="10678189" y="1889849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0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향후 계획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비즈니스 모델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444D4A-1662-99E7-FC86-8708AFD749B9}"/>
              </a:ext>
            </a:extLst>
          </p:cNvPr>
          <p:cNvSpPr txBox="1"/>
          <p:nvPr/>
        </p:nvSpPr>
        <p:spPr>
          <a:xfrm>
            <a:off x="1127304" y="5771894"/>
            <a:ext cx="399981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메인 페이지에 배너 광고를 삽입하여 광고 수익 창출</a:t>
            </a:r>
            <a:endParaRPr lang="id-ID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365BF1-8E59-98FD-1D7B-672BC82CB176}"/>
              </a:ext>
            </a:extLst>
          </p:cNvPr>
          <p:cNvSpPr txBox="1"/>
          <p:nvPr/>
        </p:nvSpPr>
        <p:spPr>
          <a:xfrm>
            <a:off x="6739073" y="5595884"/>
            <a:ext cx="4129336" cy="582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프리미엄 회원 기능을 추가하여</a:t>
            </a:r>
            <a:endParaRPr lang="en-US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저장 가능 문서 수 증가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PDF 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고화질 저장 등의 기능 제공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2529291" y="1937475"/>
            <a:ext cx="1195840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배너 광고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7607901" y="1937475"/>
            <a:ext cx="2391680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프리미엄 회원 기능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E356A3-7A38-7A3C-4FEE-D3C9FD7C9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" b="31068"/>
          <a:stretch/>
        </p:blipFill>
        <p:spPr>
          <a:xfrm>
            <a:off x="1876239" y="2412693"/>
            <a:ext cx="2501941" cy="30901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8FB409-AC69-6EA0-6406-C0DE1EED6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/>
          <a:stretch/>
        </p:blipFill>
        <p:spPr>
          <a:xfrm>
            <a:off x="7552741" y="2478795"/>
            <a:ext cx="2502000" cy="2923867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F83E0B9-5459-AEAA-695F-52B27EE5C040}"/>
              </a:ext>
            </a:extLst>
          </p:cNvPr>
          <p:cNvSpPr/>
          <p:nvPr/>
        </p:nvSpPr>
        <p:spPr>
          <a:xfrm>
            <a:off x="9183726" y="3160847"/>
            <a:ext cx="460505" cy="147129"/>
          </a:xfrm>
          <a:prstGeom prst="roundRect">
            <a:avLst/>
          </a:prstGeom>
          <a:solidFill>
            <a:srgbClr val="FFC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tx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Premium</a:t>
            </a:r>
            <a:endParaRPr kumimoji="1" lang="ko-KR" altLang="en-US" sz="500" b="1" dirty="0">
              <a:solidFill>
                <a:schemeClr val="tx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건물, 실외, 도시이(가) 표시된 사진&#10;&#10;자동 생성된 설명">
            <a:extLst>
              <a:ext uri="{FF2B5EF4-FFF2-40B4-BE49-F238E27FC236}">
                <a16:creationId xmlns:a16="http://schemas.microsoft.com/office/drawing/2014/main" id="{AD86AF2A-1743-7A14-A317-C62A34677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5460"/>
            <a:ext cx="12192000" cy="46270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14E320-FD30-4536-9DD1-24E472DF7711}"/>
              </a:ext>
            </a:extLst>
          </p:cNvPr>
          <p:cNvSpPr/>
          <p:nvPr/>
        </p:nvSpPr>
        <p:spPr>
          <a:xfrm>
            <a:off x="6210301" y="666750"/>
            <a:ext cx="4910667" cy="5524500"/>
          </a:xfrm>
          <a:prstGeom prst="rect">
            <a:avLst/>
          </a:prstGeom>
          <a:solidFill>
            <a:srgbClr val="0049F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2A355-87BE-69D5-BE78-EB9881934D86}"/>
              </a:ext>
            </a:extLst>
          </p:cNvPr>
          <p:cNvSpPr txBox="1"/>
          <p:nvPr/>
        </p:nvSpPr>
        <p:spPr>
          <a:xfrm>
            <a:off x="1163638" y="1949799"/>
            <a:ext cx="324608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오픈소스 기반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필기체 한글 인식 모듈 개발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4BF13-4070-E28A-AB05-D3FD284091D3}"/>
              </a:ext>
            </a:extLst>
          </p:cNvPr>
          <p:cNvSpPr txBox="1"/>
          <p:nvPr/>
        </p:nvSpPr>
        <p:spPr>
          <a:xfrm>
            <a:off x="1163638" y="1611219"/>
            <a:ext cx="2643994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종합설계프로젝트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산업협력 프로젝트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407CA9-105F-4090-5F24-1094AA3C28DB}"/>
              </a:ext>
            </a:extLst>
          </p:cNvPr>
          <p:cNvGrpSpPr/>
          <p:nvPr/>
        </p:nvGrpSpPr>
        <p:grpSpPr>
          <a:xfrm>
            <a:off x="6838574" y="1611219"/>
            <a:ext cx="1280479" cy="1935402"/>
            <a:chOff x="6838574" y="1949799"/>
            <a:chExt cx="1280479" cy="19354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4BD388-9A17-5C6E-BAE4-F8E3A308BD53}"/>
                </a:ext>
              </a:extLst>
            </p:cNvPr>
            <p:cNvSpPr txBox="1"/>
            <p:nvPr/>
          </p:nvSpPr>
          <p:spPr>
            <a:xfrm>
              <a:off x="6838574" y="1949799"/>
              <a:ext cx="5277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Black" panose="02000A03000000020004" pitchFamily="50" charset="-127"/>
                </a:rPr>
                <a:t>목차</a:t>
              </a:r>
              <a:endPara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EBFF96-D3E1-D901-98D4-4BFB563B45E4}"/>
                </a:ext>
              </a:extLst>
            </p:cNvPr>
            <p:cNvSpPr txBox="1"/>
            <p:nvPr/>
          </p:nvSpPr>
          <p:spPr>
            <a:xfrm>
              <a:off x="6838574" y="2619470"/>
              <a:ext cx="1280479" cy="126573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프로젝트 요약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진행 상황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계획 대비 현황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향후 계획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07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4145947" y="2502658"/>
            <a:ext cx="3900106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US" altLang="en-US" sz="7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감사합니다</a:t>
            </a:r>
            <a:endParaRPr lang="en-US" altLang="ko-KR" sz="7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4164334" y="3794402"/>
            <a:ext cx="3881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63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2449710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프로젝트 요약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796388" y="3196216"/>
            <a:ext cx="323197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150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87253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676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프로젝트 요약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359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60D68-BAC7-C9E9-13F8-CF4862B6F744}"/>
              </a:ext>
            </a:extLst>
          </p:cNvPr>
          <p:cNvSpPr txBox="1"/>
          <p:nvPr/>
        </p:nvSpPr>
        <p:spPr>
          <a:xfrm>
            <a:off x="3259891" y="2268269"/>
            <a:ext cx="219932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필기체 한글 인식 모듈 개발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9EDB9-F3BC-FCAC-F65B-5DC9EFC043C6}"/>
              </a:ext>
            </a:extLst>
          </p:cNvPr>
          <p:cNvSpPr txBox="1"/>
          <p:nvPr/>
        </p:nvSpPr>
        <p:spPr>
          <a:xfrm>
            <a:off x="3429810" y="2780834"/>
            <a:ext cx="1859483" cy="7063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오픈소스를 활용하여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필기체 한글이 적힌 사진 전송 시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해당 글씨를 인식하는 모듈 제작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851D7-4C8D-6E02-45CB-03FA286BCBA5}"/>
              </a:ext>
            </a:extLst>
          </p:cNvPr>
          <p:cNvSpPr txBox="1"/>
          <p:nvPr/>
        </p:nvSpPr>
        <p:spPr>
          <a:xfrm>
            <a:off x="9250408" y="2268269"/>
            <a:ext cx="15805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안드로이드 앱 개발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D12E7-206A-320C-814D-81F5413290D7}"/>
              </a:ext>
            </a:extLst>
          </p:cNvPr>
          <p:cNvSpPr txBox="1"/>
          <p:nvPr/>
        </p:nvSpPr>
        <p:spPr>
          <a:xfrm>
            <a:off x="3971985" y="4600760"/>
            <a:ext cx="7646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논문 작성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970B4-C632-0902-4A2A-4362CA9D998F}"/>
              </a:ext>
            </a:extLst>
          </p:cNvPr>
          <p:cNvSpPr txBox="1"/>
          <p:nvPr/>
        </p:nvSpPr>
        <p:spPr>
          <a:xfrm>
            <a:off x="9713072" y="4723870"/>
            <a:ext cx="7646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역할 분담</a:t>
            </a:r>
            <a:endParaRPr lang="id-ID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3E1834E4-0241-74FB-1152-33111A4EC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885" y="2775681"/>
            <a:ext cx="553108" cy="5413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1801" dirty="0">
              <a:solidFill>
                <a:prstClr val="black"/>
              </a:solidFill>
              <a:latin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B6124-EA03-662C-EE3B-A857CAFE0DE1}"/>
              </a:ext>
            </a:extLst>
          </p:cNvPr>
          <p:cNvSpPr txBox="1"/>
          <p:nvPr/>
        </p:nvSpPr>
        <p:spPr>
          <a:xfrm>
            <a:off x="9027591" y="2778684"/>
            <a:ext cx="2026196" cy="7063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제작한 인식 모듈을 기반으로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해당 모듈을 가장 잘 활용할 수 있는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안드로이드 앱 개발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4A345-3F95-3C92-7E8D-88354F6316E3}"/>
              </a:ext>
            </a:extLst>
          </p:cNvPr>
          <p:cNvSpPr txBox="1"/>
          <p:nvPr/>
        </p:nvSpPr>
        <p:spPr>
          <a:xfrm>
            <a:off x="3320806" y="5134452"/>
            <a:ext cx="2077492" cy="7063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필기체 한글 인식 모듈을 개발하며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부딪히거나 해결해야 할 문제에 대한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논문 작성 및 투고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4A6A8-8835-8312-5782-943A858133BF}"/>
              </a:ext>
            </a:extLst>
          </p:cNvPr>
          <p:cNvSpPr txBox="1"/>
          <p:nvPr/>
        </p:nvSpPr>
        <p:spPr>
          <a:xfrm>
            <a:off x="8949242" y="5257563"/>
            <a:ext cx="2159245" cy="4662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인공지능 담당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김세연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신찬규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학우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안드로이드 담당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김지연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노준혁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학우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51D3815-6928-B52A-21E4-C3A15888F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78" y="2130004"/>
            <a:ext cx="1393497" cy="13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84B197A-AF60-7BC4-5297-1375DEEB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966" y="1971497"/>
            <a:ext cx="1608367" cy="160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9A5474FD-3F59-D358-DFB2-CE3E4863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49" y="4564711"/>
            <a:ext cx="1337638" cy="13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2347007-B91F-E03D-0E4A-DB9C567E25B7}"/>
              </a:ext>
            </a:extLst>
          </p:cNvPr>
          <p:cNvCxnSpPr>
            <a:cxnSpLocks/>
          </p:cNvCxnSpPr>
          <p:nvPr/>
        </p:nvCxnSpPr>
        <p:spPr>
          <a:xfrm>
            <a:off x="6112729" y="1781230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EF2AF747-B453-E32B-C177-BC47E76D10E0}"/>
              </a:ext>
            </a:extLst>
          </p:cNvPr>
          <p:cNvCxnSpPr>
            <a:cxnSpLocks/>
          </p:cNvCxnSpPr>
          <p:nvPr/>
        </p:nvCxnSpPr>
        <p:spPr>
          <a:xfrm flipH="1">
            <a:off x="930244" y="4020437"/>
            <a:ext cx="10310185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FF732BF-C8D2-0F09-03A1-3C5DF3D62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97" y="4508149"/>
            <a:ext cx="1541122" cy="15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4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1675139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진행 상황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🤯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165416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진행 상황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안드로이드 개발 스택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2491188" y="1958699"/>
            <a:ext cx="1778052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Kotlin 1.4.21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7033882" y="5518826"/>
            <a:ext cx="3415679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Firebase (Auth, Storage)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1FEC34-0302-8BF0-99FC-6883681EF98F}"/>
              </a:ext>
            </a:extLst>
          </p:cNvPr>
          <p:cNvCxnSpPr/>
          <p:nvPr/>
        </p:nvCxnSpPr>
        <p:spPr>
          <a:xfrm flipV="1">
            <a:off x="2258583" y="1973307"/>
            <a:ext cx="7182997" cy="403217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8ADC82E-0E8F-0AB9-C74B-2CD2D402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53" y="3429000"/>
            <a:ext cx="5428389" cy="1866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84E744-E073-9456-206B-F53D7C72E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0" r="9404" b="20890"/>
          <a:stretch/>
        </p:blipFill>
        <p:spPr>
          <a:xfrm>
            <a:off x="1312906" y="2698510"/>
            <a:ext cx="3943023" cy="12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3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진행 상황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안드로이드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D988CC-4F1C-B109-11E7-2A4141C11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75" y="1480963"/>
            <a:ext cx="2464413" cy="4632593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235FF82C-4B50-9D07-A0D5-AE7E5866B946}"/>
              </a:ext>
            </a:extLst>
          </p:cNvPr>
          <p:cNvCxnSpPr/>
          <p:nvPr/>
        </p:nvCxnSpPr>
        <p:spPr>
          <a:xfrm rot="10800000">
            <a:off x="3283027" y="2082189"/>
            <a:ext cx="1334848" cy="771181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C3DCEC6-2131-48CD-22AE-3E1B85FB4B08}"/>
              </a:ext>
            </a:extLst>
          </p:cNvPr>
          <p:cNvCxnSpPr>
            <a:cxnSpLocks/>
          </p:cNvCxnSpPr>
          <p:nvPr/>
        </p:nvCxnSpPr>
        <p:spPr>
          <a:xfrm flipH="1">
            <a:off x="2357610" y="4087258"/>
            <a:ext cx="250082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5FB4BB6C-2637-B2DA-736F-D096CB73C88C}"/>
              </a:ext>
            </a:extLst>
          </p:cNvPr>
          <p:cNvCxnSpPr/>
          <p:nvPr/>
        </p:nvCxnSpPr>
        <p:spPr>
          <a:xfrm flipV="1">
            <a:off x="6829986" y="3062689"/>
            <a:ext cx="1189822" cy="1024569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B492A0A-CF64-547E-977C-98FD4F5F5A46}"/>
              </a:ext>
            </a:extLst>
          </p:cNvPr>
          <p:cNvCxnSpPr>
            <a:cxnSpLocks/>
          </p:cNvCxnSpPr>
          <p:nvPr/>
        </p:nvCxnSpPr>
        <p:spPr>
          <a:xfrm flipH="1">
            <a:off x="3382178" y="5960125"/>
            <a:ext cx="147626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F7B1FD1E-43D8-6BFC-810F-40EED36B2D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14869" y="5948769"/>
            <a:ext cx="430463" cy="76003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874C32D4-BA15-FF6C-B5AC-994F87448AFC}"/>
              </a:ext>
            </a:extLst>
          </p:cNvPr>
          <p:cNvCxnSpPr/>
          <p:nvPr/>
        </p:nvCxnSpPr>
        <p:spPr>
          <a:xfrm flipV="1">
            <a:off x="6994153" y="5420299"/>
            <a:ext cx="1874425" cy="539826"/>
          </a:xfrm>
          <a:prstGeom prst="bentConnector3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F27574-506F-2995-7322-93618113D90C}"/>
              </a:ext>
            </a:extLst>
          </p:cNvPr>
          <p:cNvSpPr txBox="1"/>
          <p:nvPr/>
        </p:nvSpPr>
        <p:spPr>
          <a:xfrm>
            <a:off x="2251983" y="1952717"/>
            <a:ext cx="95859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배너 광고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37FD2-B2ED-5B01-B570-382ED9DFCB99}"/>
              </a:ext>
            </a:extLst>
          </p:cNvPr>
          <p:cNvSpPr txBox="1"/>
          <p:nvPr/>
        </p:nvSpPr>
        <p:spPr>
          <a:xfrm>
            <a:off x="1293387" y="3779481"/>
            <a:ext cx="95859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문서 작성</a:t>
            </a:r>
            <a:endParaRPr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빈 문서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EC50E-495B-0EF8-4ABA-4063660FA6F8}"/>
              </a:ext>
            </a:extLst>
          </p:cNvPr>
          <p:cNvSpPr txBox="1"/>
          <p:nvPr/>
        </p:nvSpPr>
        <p:spPr>
          <a:xfrm>
            <a:off x="8125369" y="2908800"/>
            <a:ext cx="19963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문서 작성</a:t>
            </a:r>
            <a:r>
              <a:rPr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불러오기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C735F8-4E62-41C7-7522-37B76772698F}"/>
              </a:ext>
            </a:extLst>
          </p:cNvPr>
          <p:cNvSpPr txBox="1"/>
          <p:nvPr/>
        </p:nvSpPr>
        <p:spPr>
          <a:xfrm>
            <a:off x="6690661" y="6412165"/>
            <a:ext cx="18210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DB</a:t>
            </a:r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 저장된 문서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80E678-7B0E-C2B8-1B8D-30BC06AD569F}"/>
              </a:ext>
            </a:extLst>
          </p:cNvPr>
          <p:cNvSpPr txBox="1"/>
          <p:nvPr/>
        </p:nvSpPr>
        <p:spPr>
          <a:xfrm>
            <a:off x="8971858" y="5277427"/>
            <a:ext cx="19883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로그인 및 계정 관리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CBF2F6-F634-A4C0-751E-57EB45C9B361}"/>
              </a:ext>
            </a:extLst>
          </p:cNvPr>
          <p:cNvSpPr txBox="1"/>
          <p:nvPr/>
        </p:nvSpPr>
        <p:spPr>
          <a:xfrm>
            <a:off x="2564896" y="5826803"/>
            <a:ext cx="7367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홈 화면</a:t>
            </a:r>
            <a:endParaRPr lang="id-ID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48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진행 상황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안드로이드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365BF1-8E59-98FD-1D7B-672BC82CB176}"/>
              </a:ext>
            </a:extLst>
          </p:cNvPr>
          <p:cNvSpPr txBox="1"/>
          <p:nvPr/>
        </p:nvSpPr>
        <p:spPr>
          <a:xfrm>
            <a:off x="7384282" y="5916688"/>
            <a:ext cx="2838919" cy="2827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캔버스 배경을 특정 이미지로 설정 가능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1975134" y="1717135"/>
            <a:ext cx="2304157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문서 작성</a:t>
            </a:r>
            <a:r>
              <a:rPr lang="en-US" altLang="ko-KR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빈 문서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7558690" y="1717135"/>
            <a:ext cx="2490105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문서 작성</a:t>
            </a:r>
            <a:r>
              <a:rPr lang="en-US" altLang="ko-KR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불러오기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469094-1F1B-7D29-7619-520801BD4720}"/>
              </a:ext>
            </a:extLst>
          </p:cNvPr>
          <p:cNvSpPr txBox="1"/>
          <p:nvPr/>
        </p:nvSpPr>
        <p:spPr>
          <a:xfrm>
            <a:off x="1338195" y="5827241"/>
            <a:ext cx="3847208" cy="582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빈 캔버스 위에 문서 작성 가능</a:t>
            </a:r>
            <a:endParaRPr lang="en-US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5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손글씨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작성 후 해당 영역을 길게 클릭 시 텍스트 변환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9E6D6F-45DA-2127-1F62-9A238F8B9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12" y="2164548"/>
            <a:ext cx="1800000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4A1453-A31F-6D7C-DEED-73122AA1B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41" y="2164548"/>
            <a:ext cx="1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20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55274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진행 상황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안드로이드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365BF1-8E59-98FD-1D7B-672BC82CB176}"/>
              </a:ext>
            </a:extLst>
          </p:cNvPr>
          <p:cNvSpPr txBox="1"/>
          <p:nvPr/>
        </p:nvSpPr>
        <p:spPr>
          <a:xfrm>
            <a:off x="7059674" y="5816224"/>
            <a:ext cx="3488134" cy="582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저장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내 계정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PDF, 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이미지 형식으로 저장 가능</a:t>
            </a:r>
            <a:endParaRPr lang="en-US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서체 크기 변경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변환된 텍스트의 크기 변경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1909092" y="1717135"/>
            <a:ext cx="2436244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펜 색 변경 </a:t>
            </a:r>
            <a:r>
              <a:rPr lang="en-US" altLang="ko-KR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/</a:t>
            </a:r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지우기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7447442" y="1717135"/>
            <a:ext cx="2712602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저장 </a:t>
            </a:r>
            <a:r>
              <a:rPr lang="en-US" altLang="ko-KR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/</a:t>
            </a:r>
            <a:r>
              <a:rPr lang="ko-KR" altLang="en-US" sz="2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서체 크기 변경</a:t>
            </a:r>
            <a:endParaRPr lang="id-ID" altLang="ko-KR" sz="25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EE9DB-E742-E725-DE39-A4CCD0910871}"/>
              </a:ext>
            </a:extLst>
          </p:cNvPr>
          <p:cNvSpPr txBox="1"/>
          <p:nvPr/>
        </p:nvSpPr>
        <p:spPr>
          <a:xfrm>
            <a:off x="1290903" y="5816224"/>
            <a:ext cx="3941785" cy="582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펜 색 변경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5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손글씨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작성 펜 색상 검정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파랑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빨강 제공</a:t>
            </a:r>
            <a:endParaRPr lang="en-US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지우기</a:t>
            </a:r>
            <a:r>
              <a:rPr lang="en-US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지우개 버튼 클릭 시 </a:t>
            </a:r>
            <a:r>
              <a:rPr lang="ko-KR" altLang="en-US" sz="15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손글씨</a:t>
            </a: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전체 삭제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462C21-74D6-4B2C-FB2F-6ABC068DA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14" y="2159040"/>
            <a:ext cx="1800000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917C11-B8C8-FA24-CF4A-541D4A4F3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41" y="2159040"/>
            <a:ext cx="1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82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F0"/>
      </a:accent1>
      <a:accent2>
        <a:srgbClr val="7879B2"/>
      </a:accent2>
      <a:accent3>
        <a:srgbClr val="5D667B"/>
      </a:accent3>
      <a:accent4>
        <a:srgbClr val="00ABB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6537</TotalTime>
  <Words>673</Words>
  <Application>Microsoft Macintosh PowerPoint</Application>
  <PresentationFormat>와이드스크린</PresentationFormat>
  <Paragraphs>190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KOPUBDOTUM MEDIUM</vt:lpstr>
      <vt:lpstr>Pretendard Black</vt:lpstr>
      <vt:lpstr>SF Pro Display</vt:lpstr>
      <vt:lpstr>KOPUBDOTUM MEDIUM</vt:lpstr>
      <vt:lpstr>KoPubWorldDotum Medium</vt:lpstr>
      <vt:lpstr>검은고딕 블랙</vt:lpstr>
      <vt:lpstr>Pretendard Light</vt:lpstr>
      <vt:lpstr>Arial</vt:lpstr>
      <vt:lpstr>맑은 고딕</vt:lpstr>
      <vt:lpstr>Pretendard ExtraBold</vt:lpstr>
      <vt:lpstr>KoPubWorldDotum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김지연</cp:lastModifiedBy>
  <cp:revision>25</cp:revision>
  <dcterms:created xsi:type="dcterms:W3CDTF">2022-03-08T09:40:54Z</dcterms:created>
  <dcterms:modified xsi:type="dcterms:W3CDTF">2022-11-08T00:07:23Z</dcterms:modified>
</cp:coreProperties>
</file>